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6" r:id="rId2"/>
    <p:sldId id="309" r:id="rId3"/>
    <p:sldId id="389" r:id="rId4"/>
    <p:sldId id="406" r:id="rId5"/>
    <p:sldId id="404" r:id="rId6"/>
    <p:sldId id="405" r:id="rId7"/>
    <p:sldId id="390" r:id="rId8"/>
    <p:sldId id="417" r:id="rId9"/>
    <p:sldId id="385" r:id="rId10"/>
    <p:sldId id="391" r:id="rId11"/>
    <p:sldId id="392" r:id="rId12"/>
    <p:sldId id="407" r:id="rId13"/>
    <p:sldId id="408" r:id="rId14"/>
    <p:sldId id="409" r:id="rId15"/>
    <p:sldId id="410" r:id="rId16"/>
    <p:sldId id="411" r:id="rId17"/>
    <p:sldId id="416" r:id="rId18"/>
    <p:sldId id="393" r:id="rId19"/>
    <p:sldId id="412" r:id="rId20"/>
    <p:sldId id="414" r:id="rId21"/>
    <p:sldId id="413" r:id="rId22"/>
    <p:sldId id="415" r:id="rId23"/>
    <p:sldId id="394" r:id="rId24"/>
    <p:sldId id="418" r:id="rId25"/>
    <p:sldId id="386" r:id="rId26"/>
    <p:sldId id="388" r:id="rId27"/>
    <p:sldId id="396" r:id="rId28"/>
    <p:sldId id="400" r:id="rId29"/>
    <p:sldId id="401" r:id="rId30"/>
    <p:sldId id="397" r:id="rId31"/>
    <p:sldId id="399" r:id="rId32"/>
    <p:sldId id="402" r:id="rId33"/>
    <p:sldId id="403" r:id="rId34"/>
    <p:sldId id="384" r:id="rId35"/>
    <p:sldId id="419" r:id="rId36"/>
    <p:sldId id="302" r:id="rId37"/>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80" d="100"/>
          <a:sy n="80" d="100"/>
        </p:scale>
        <p:origin x="653" y="48"/>
      </p:cViewPr>
      <p:guideLst>
        <p:guide pos="840"/>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29.11.2022</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28.11.2022</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4910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72608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iucnredlis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Species ranges II – applied issues,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247317"/>
          </a:xfrm>
          <a:prstGeom prst="rect">
            <a:avLst/>
          </a:prstGeom>
          <a:noFill/>
        </p:spPr>
        <p:txBody>
          <a:bodyPr wrap="square" rtlCol="0">
            <a:spAutoFit/>
          </a:bodyPr>
          <a:lstStyle/>
          <a:p>
            <a:r>
              <a:rPr lang="en-US" dirty="0"/>
              <a:t>173 terrestrial mammals have lost &gt; 50% of native range. Most severe losses in areas with high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br>
              <a:rPr lang="en-US" dirty="0"/>
            </a:br>
            <a:endParaRPr lang="en-US" dirty="0"/>
          </a:p>
          <a:p>
            <a:r>
              <a:rPr lang="en-US" dirty="0"/>
              <a:t>“Melting range hypothesis”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257309" y="5424979"/>
            <a:ext cx="2569934" cy="369332"/>
          </a:xfrm>
          <a:prstGeom prst="rect">
            <a:avLst/>
          </a:prstGeom>
          <a:noFill/>
        </p:spPr>
        <p:txBody>
          <a:bodyPr wrap="none" rtlCol="0">
            <a:spAutoFit/>
          </a:bodyPr>
          <a:lstStyle/>
          <a:p>
            <a:r>
              <a:rPr lang="en-US" i="1" dirty="0"/>
              <a:t>Panthera </a:t>
            </a:r>
            <a:r>
              <a:rPr lang="en-US" i="1" dirty="0" err="1"/>
              <a:t>leo</a:t>
            </a:r>
            <a:r>
              <a:rPr lang="en-US" i="1" dirty="0"/>
              <a:t> – </a:t>
            </a:r>
            <a:r>
              <a:rPr lang="en-US" dirty="0"/>
              <a:t>The lion</a:t>
            </a:r>
          </a:p>
        </p:txBody>
      </p:sp>
    </p:spTree>
    <p:extLst>
      <p:ext uri="{BB962C8B-B14F-4D97-AF65-F5344CB8AC3E}">
        <p14:creationId xmlns:p14="http://schemas.microsoft.com/office/powerpoint/2010/main" val="239460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remains the longest.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extinction risk 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extinction risk 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5109091"/>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dirty="0">
                <a:solidFill>
                  <a:srgbClr val="202122"/>
                </a:solidFill>
                <a:latin typeface="Arial" panose="020B0604020202020204" pitchFamily="34" charset="0"/>
              </a:rPr>
              <a:t>Range size (Purvis et al. 2000, White &amp; Bennett 2015)</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16868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Metapopulace</a:t>
            </a:r>
            <a:r>
              <a:rPr lang="cs-CZ" dirty="0">
                <a:solidFill>
                  <a:schemeClr val="tx1"/>
                </a:solidFill>
              </a:rPr>
              <a:t> = populace populací</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923330"/>
          </a:xfrm>
          <a:prstGeom prst="rect">
            <a:avLst/>
          </a:prstGeom>
          <a:noFill/>
        </p:spPr>
        <p:txBody>
          <a:bodyPr wrap="square">
            <a:spAutoFit/>
          </a:bodyPr>
          <a:lstStyle/>
          <a:p>
            <a:r>
              <a:rPr lang="cs-CZ" dirty="0" err="1"/>
              <a:t>Probably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cs-CZ" dirty="0" err="1"/>
              <a:t>likely</a:t>
            </a:r>
            <a:r>
              <a:rPr lang="cs-CZ" dirty="0"/>
              <a:t> </a:t>
            </a:r>
            <a:r>
              <a:rPr lang="cs-CZ" dirty="0" err="1"/>
              <a:t>have</a:t>
            </a:r>
            <a:r>
              <a:rPr lang="cs-CZ" dirty="0"/>
              <a:t> </a:t>
            </a:r>
            <a:r>
              <a:rPr lang="cs-CZ" dirty="0" err="1"/>
              <a:t>significant</a:t>
            </a:r>
            <a:r>
              <a:rPr lang="cs-CZ" dirty="0"/>
              <a:t> role in many species</a:t>
            </a:r>
            <a:endParaRPr lang="en-US" dirty="0"/>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1314764" y="3238385"/>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1314764" y="3238385"/>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1333500" y="3942556"/>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1333500" y="3942556"/>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1297574" y="1261656"/>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5267324" y="1786733"/>
            <a:ext cx="3689368" cy="2903304"/>
            <a:chOff x="5239796" y="2221251"/>
            <a:chExt cx="368936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239796" y="3338655"/>
              <a:ext cx="351378" cy="369332"/>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therefore,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09729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dirty="0"/>
              <a:t>What a metapopulation is</a:t>
            </a:r>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800767"/>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it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goes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locally</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extinct</a:t>
            </a:r>
            <a:r>
              <a:rPr lang="en-US" dirty="0">
                <a:solidFill>
                  <a:srgbClr val="202122"/>
                </a:solidFill>
                <a:latin typeface="Arial" panose="020B0604020202020204" pitchFamily="34" charset="0"/>
              </a:rPr>
              <a:t>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a:t>
            </a:r>
            <a:r>
              <a:rPr lang="en-US" dirty="0" err="1">
                <a:solidFill>
                  <a:srgbClr val="202122"/>
                </a:solidFill>
                <a:latin typeface="Arial" panose="020B0604020202020204" pitchFamily="34" charset="0"/>
              </a:rPr>
              <a:t>evern</a:t>
            </a:r>
            <a:r>
              <a:rPr lang="en-US" dirty="0">
                <a:solidFill>
                  <a:srgbClr val="202122"/>
                </a:solidFill>
                <a:latin typeface="Arial" panose="020B0604020202020204" pitchFamily="34" charset="0"/>
              </a:rPr>
              <a:t>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24577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Wikipedia</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370427"/>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cs-CZ" dirty="0" err="1">
                <a:solidFill>
                  <a:srgbClr val="202122"/>
                </a:solidFill>
                <a:latin typeface="Arial" panose="020B0604020202020204" pitchFamily="34" charset="0"/>
              </a:rPr>
              <a:t>Main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products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Red </a:t>
            </a:r>
            <a:r>
              <a:rPr lang="en-US" dirty="0"/>
              <a:t>lists – country-level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5"/>
            <a:ext cx="8324850" cy="4712939"/>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3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139321"/>
          </a:xfrm>
          <a:prstGeom prst="rect">
            <a:avLst/>
          </a:prstGeom>
          <a:noFill/>
        </p:spPr>
        <p:txBody>
          <a:bodyPr wrap="square" rtlCol="0">
            <a:spAutoFit/>
          </a:bodyPr>
          <a:lstStyle/>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10532</TotalTime>
  <Words>2679</Words>
  <Application>Microsoft Office PowerPoint</Application>
  <PresentationFormat>Widescreen</PresentationFormat>
  <Paragraphs>364</Paragraphs>
  <Slides>36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Cambria Math</vt:lpstr>
      <vt:lpstr>Roboto</vt:lpstr>
      <vt:lpstr>Office Theme</vt:lpstr>
      <vt:lpstr>Species ranges II – applied issues, dynamics (+ intro to metapopulations)</vt:lpstr>
      <vt:lpstr>Geographic range vs extinction risk and conservation status</vt:lpstr>
      <vt:lpstr>What increases extinction risk of a species?</vt:lpstr>
      <vt:lpstr>Why are species with small ranges more at risk of extinction?</vt:lpstr>
      <vt:lpstr>Red lists – IUCN </vt:lpstr>
      <vt:lpstr>Red lists – IUCN </vt:lpstr>
      <vt:lpstr>Red lists – country-level </vt:lpstr>
      <vt:lpstr>You should know</vt:lpstr>
      <vt:lpstr>Range collapses</vt:lpstr>
      <vt:lpstr>Mammal &amp; large carnivore ranges: 1500 AD - present</vt:lpstr>
      <vt:lpstr>Global avian extinctions</vt:lpstr>
      <vt:lpstr>Main drivers of range contractions and collapses</vt:lpstr>
      <vt:lpstr>Geometry of range collapses</vt:lpstr>
      <vt:lpstr>Empirical support for the melting range hypothesis is mixed</vt:lpstr>
      <vt:lpstr>Empirical support for the melting range hypothesis is mixed</vt:lpstr>
      <vt:lpstr>Species undergoing range collapse have different OAR* </vt:lpstr>
      <vt:lpstr>You should know that</vt:lpstr>
      <vt:lpstr>Range expansions</vt:lpstr>
      <vt:lpstr>Invasive species</vt:lpstr>
      <vt:lpstr>Invasive species</vt:lpstr>
      <vt:lpstr>Invasive species</vt:lpstr>
      <vt:lpstr>Invasive species</vt:lpstr>
      <vt:lpstr>Human spread out of Africa</vt:lpstr>
      <vt:lpstr>You should know</vt:lpstr>
      <vt:lpstr>Zooming in – spatial structure of populations</vt:lpstr>
      <vt:lpstr>“The world is patchy”</vt:lpstr>
      <vt:lpstr>Metapopulace = populace populací</vt:lpstr>
      <vt:lpstr>Metapopulace = populace populací</vt:lpstr>
      <vt:lpstr>Metapopulace = populace populací</vt:lpstr>
      <vt:lpstr>Metapopulace = populace populací</vt:lpstr>
      <vt:lpstr>Metapopulace = populace populací</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596</cp:revision>
  <cp:lastPrinted>2022-01-20T14:55:36Z</cp:lastPrinted>
  <dcterms:created xsi:type="dcterms:W3CDTF">2021-11-22T08:31:33Z</dcterms:created>
  <dcterms:modified xsi:type="dcterms:W3CDTF">2022-11-29T10:28:23Z</dcterms:modified>
</cp:coreProperties>
</file>